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7D0-2B45-4E0A-908E-485B03DDEA15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7205-FB47-4EA7-AE61-8085F0B4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7D0-2B45-4E0A-908E-485B03DDEA15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7205-FB47-4EA7-AE61-8085F0B4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0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7D0-2B45-4E0A-908E-485B03DDEA15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7205-FB47-4EA7-AE61-8085F0B4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7D0-2B45-4E0A-908E-485B03DDEA15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7205-FB47-4EA7-AE61-8085F0B4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7D0-2B45-4E0A-908E-485B03DDEA15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7205-FB47-4EA7-AE61-8085F0B4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5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7D0-2B45-4E0A-908E-485B03DDEA15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7205-FB47-4EA7-AE61-8085F0B4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4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7D0-2B45-4E0A-908E-485B03DDEA15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7205-FB47-4EA7-AE61-8085F0B4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2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7D0-2B45-4E0A-908E-485B03DDEA15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7205-FB47-4EA7-AE61-8085F0B4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7D0-2B45-4E0A-908E-485B03DDEA15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7205-FB47-4EA7-AE61-8085F0B4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7D0-2B45-4E0A-908E-485B03DDEA15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7205-FB47-4EA7-AE61-8085F0B4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5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7D0-2B45-4E0A-908E-485B03DDEA15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7205-FB47-4EA7-AE61-8085F0B4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6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87D0-2B45-4E0A-908E-485B03DDEA15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67205-FB47-4EA7-AE61-8085F0B4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4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GAUSS Seminar: SVD, PCA, 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3/24/2012</a:t>
            </a:r>
            <a:br>
              <a:rPr lang="en-US" dirty="0" smtClean="0"/>
            </a:br>
            <a:r>
              <a:rPr lang="en-US" dirty="0" err="1" smtClean="0"/>
              <a:t>Xin</a:t>
            </a:r>
            <a:r>
              <a:rPr lang="en-US" dirty="0" smtClean="0"/>
              <a:t>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7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7630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Will These Choices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Σ</m:t>
                    </m:r>
                  </m:oMath>
                </a14:m>
                <a:r>
                  <a:rPr lang="en-US" sz="3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3600" dirty="0" smtClean="0"/>
                  <a:t> work?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7630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92202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Let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=1,2,…,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Magical moment: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Verify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this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!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𝐷𝑄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𝐷𝑄</m:t>
                    </m:r>
                  </m:oMath>
                </a14:m>
                <a:r>
                  <a:rPr lang="en-US" dirty="0" smtClean="0"/>
                  <a:t>. Thus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9220200" cy="5257800"/>
              </a:xfrm>
              <a:blipFill rotWithShape="1">
                <a:blip r:embed="rId3"/>
                <a:stretch>
                  <a:fillRect l="-1322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0" y="6019800"/>
                <a:ext cx="228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𝐷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019800"/>
                <a:ext cx="22860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77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Done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Are we done?</a:t>
                </a:r>
              </a:p>
              <a:p>
                <a:r>
                  <a:rPr lang="en-US" dirty="0" smtClean="0"/>
                  <a:t>Not yet.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not a square (only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columns are defined, still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columns).</a:t>
                </a:r>
              </a:p>
              <a:p>
                <a:r>
                  <a:rPr lang="en-US" dirty="0" smtClean="0"/>
                  <a:t>How?</a:t>
                </a:r>
              </a:p>
              <a:p>
                <a:r>
                  <a:rPr lang="en-US" dirty="0" smtClean="0"/>
                  <a:t>Easy: just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orthogonal vectors from the subspace orthogonal to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columns.</a:t>
                </a:r>
              </a:p>
              <a:p>
                <a:r>
                  <a:rPr lang="en-US" dirty="0" smtClean="0"/>
                  <a:t>DONE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9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SVD for PCA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PCA=principle component analysis</a:t>
                </a:r>
              </a:p>
              <a:p>
                <a:r>
                  <a:rPr lang="en-US" dirty="0" smtClean="0"/>
                  <a:t>Short answer: sort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from largest to smallest and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) as the “principle components” in representing all other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kind of measures the “importance”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Each column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coded by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dimensional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4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 </a:t>
            </a:r>
            <a:r>
              <a:rPr lang="en-US" smtClean="0"/>
              <a:t>all the </a:t>
            </a:r>
            <a:r>
              <a:rPr lang="en-US" dirty="0" smtClean="0"/>
              <a:t>“</a:t>
            </a:r>
            <a:r>
              <a:rPr lang="en-US" dirty="0" smtClean="0"/>
              <a:t>Verify” </a:t>
            </a:r>
            <a:r>
              <a:rPr lang="en-US" dirty="0" smtClean="0"/>
              <a:t>in the slides and write up your solutions. I will collect them next Friday.</a:t>
            </a:r>
          </a:p>
          <a:p>
            <a:r>
              <a:rPr lang="en-US" dirty="0" smtClean="0"/>
              <a:t>Keep using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 smtClean="0"/>
              <a:t>and read the documentation about </a:t>
            </a:r>
            <a:r>
              <a:rPr lang="en-US" dirty="0" err="1" smtClean="0"/>
              <a:t>eig</a:t>
            </a:r>
            <a:r>
              <a:rPr lang="en-US" dirty="0" smtClean="0"/>
              <a:t>, </a:t>
            </a:r>
            <a:r>
              <a:rPr lang="en-US" dirty="0" err="1" smtClean="0"/>
              <a:t>svd</a:t>
            </a:r>
            <a:r>
              <a:rPr lang="en-US" dirty="0" smtClean="0"/>
              <a:t>, 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Recall: Represent Matrix Using Its Column Basis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22960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are a “large” number (like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How many entries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Answer: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Takes a lot of memory to store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(in computer)</a:t>
                </a:r>
              </a:p>
              <a:p>
                <a:r>
                  <a:rPr lang="en-US" dirty="0" smtClean="0"/>
                  <a:t>What if we know that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come from a much smaller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dimensional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?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=6.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use this to “identify” each column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229600" cy="5029200"/>
              </a:xfrm>
              <a:blipFill rotWithShape="1">
                <a:blip r:embed="rId2"/>
                <a:stretch>
                  <a:fillRect l="-1556"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0" y="2008910"/>
                <a:ext cx="3657600" cy="86074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is a “vector of vector”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… 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008910"/>
                <a:ext cx="3657600" cy="860748"/>
              </a:xfrm>
              <a:prstGeom prst="rect">
                <a:avLst/>
              </a:prstGeom>
              <a:blipFill rotWithShape="1">
                <a:blip r:embed="rId3"/>
                <a:stretch>
                  <a:fillRect l="-166" t="-4895" b="-1188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2800" y="5100935"/>
                <a:ext cx="5562600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… 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should have rank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100935"/>
                <a:ext cx="55626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09" t="-8974" b="-2692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6036955"/>
                <a:ext cx="7467600" cy="66864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=reconstruct each column from these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basis vectors by using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coefficients in the linear combination: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036955"/>
                <a:ext cx="7467600" cy="668645"/>
              </a:xfrm>
              <a:prstGeom prst="rect">
                <a:avLst/>
              </a:prstGeom>
              <a:blipFill rotWithShape="1">
                <a:blip r:embed="rId5"/>
                <a:stretch>
                  <a:fillRect l="-570" t="-3571" b="-982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3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Dimension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be the matrix formed by a basis of the column 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So, there is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such that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𝐷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(Why?)</a:t>
                </a:r>
              </a:p>
              <a:p>
                <a:r>
                  <a:rPr lang="en-US" dirty="0" smtClean="0"/>
                  <a:t>What is the dimension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Answer: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6×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How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𝑈𝑉</m:t>
                    </m:r>
                  </m:oMath>
                </a14:m>
                <a:r>
                  <a:rPr lang="en-US" dirty="0" smtClean="0"/>
                  <a:t>=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96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267200" y="5472545"/>
            <a:ext cx="2743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13560" y="5701145"/>
            <a:ext cx="7315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9235" y="2751893"/>
                <a:ext cx="2667000" cy="14529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smtClean="0">
                                    <a:latin typeface="Cambria Math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61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62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 smtClean="0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235" y="2751893"/>
                <a:ext cx="2667000" cy="14529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73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How to find </a:t>
                </a:r>
                <a:br>
                  <a:rPr lang="en-US" dirty="0" smtClean="0"/>
                </a:br>
                <a:r>
                  <a:rPr lang="en-US" dirty="0" smtClean="0"/>
                  <a:t>(tall matrix)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and (wide matrix)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This can be done in many ways</a:t>
                </a:r>
              </a:p>
              <a:p>
                <a:r>
                  <a:rPr lang="en-US" dirty="0" smtClean="0"/>
                  <a:t>We will use the one based on SVD</a:t>
                </a:r>
              </a:p>
              <a:p>
                <a:r>
                  <a:rPr lang="en-US" dirty="0" smtClean="0"/>
                  <a:t>SVD=Singular </a:t>
                </a:r>
                <a:r>
                  <a:rPr lang="en-US" dirty="0"/>
                  <a:t>V</a:t>
                </a:r>
                <a:r>
                  <a:rPr lang="en-US" dirty="0" smtClean="0"/>
                  <a:t>alue Decomposition</a:t>
                </a:r>
              </a:p>
              <a:p>
                <a:r>
                  <a:rPr lang="en-US" dirty="0" smtClean="0"/>
                  <a:t>SVD is a universal factorization method of matrices</a:t>
                </a:r>
              </a:p>
              <a:p>
                <a:r>
                  <a:rPr lang="en-US" dirty="0" smtClean="0"/>
                  <a:t>This means that every matrix has its own SVD</a:t>
                </a:r>
              </a:p>
              <a:p>
                <a:r>
                  <a:rPr lang="en-US" b="1" dirty="0" smtClean="0"/>
                  <a:t>SVD Theorem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 Then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there exist orthogonal matrices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𝑄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0070C0"/>
                    </a:solidFill>
                  </a:rPr>
                  <a:t>, and diagonal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70C0"/>
                        </a:solidFill>
                        <a:latin typeface="Cambria Math"/>
                      </a:rPr>
                      <m:t>Σ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0070C0"/>
                    </a:solidFill>
                  </a:rPr>
                  <a:t> with nonnegative entries such that</a:t>
                </a:r>
                <a:br>
                  <a:rPr lang="en-US" sz="2600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5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610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How to find </a:t>
                </a:r>
                <a:br>
                  <a:rPr lang="en-US" dirty="0"/>
                </a:br>
                <a:r>
                  <a:rPr lang="en-US" dirty="0"/>
                  <a:t>(tall matrix)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and (wide matrix)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? (II)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610600" cy="1143000"/>
              </a:xfrm>
              <a:blipFill rotWithShape="1">
                <a:blip r:embed="rId2"/>
                <a:stretch>
                  <a:fillRect l="-566" t="-17021" r="-495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has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then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entries on the diagonal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</m:oMath>
                </a14:m>
                <a:r>
                  <a:rPr lang="en-US" dirty="0" smtClean="0"/>
                  <a:t> are positive. </a:t>
                </a:r>
              </a:p>
              <a:p>
                <a:r>
                  <a:rPr lang="en-US" dirty="0" smtClean="0"/>
                  <a:t>Write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</a:rPr>
                      <m:t>𝑚</m:t>
                    </m:r>
                    <m:r>
                      <a:rPr lang="en-US" sz="3000" b="0" i="1" dirty="0" smtClean="0">
                        <a:latin typeface="Cambria Math"/>
                      </a:rPr>
                      <m:t>=</m:t>
                    </m:r>
                    <m:r>
                      <a:rPr lang="en-US" sz="3000" b="0" i="1" dirty="0" smtClean="0">
                        <a:latin typeface="Cambria Math"/>
                      </a:rPr>
                      <m:t>𝑛</m:t>
                    </m:r>
                    <m:r>
                      <a:rPr lang="en-US" sz="3000" b="0" i="1" dirty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600" dirty="0" smtClean="0"/>
                  <a:t>taking </a:t>
                </a:r>
                <a:r>
                  <a:rPr lang="en-US" sz="2600" dirty="0" smtClean="0"/>
                  <a:t>the square roots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Check they have the desired properties</a:t>
                </a:r>
              </a:p>
              <a:p>
                <a:r>
                  <a:rPr lang="en-US" dirty="0" smtClean="0"/>
                  <a:t>Not unique: a different choice is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and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Indeed,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are called principle vectors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98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SVD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How to find the desired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“reverse engineering”</a:t>
                </a:r>
              </a:p>
              <a:p>
                <a:r>
                  <a:rPr lang="en-US" dirty="0" smtClean="0"/>
                  <a:t>Assume that we have them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Then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Σ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1400" y="4876800"/>
                <a:ext cx="4114800" cy="165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×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76800"/>
                <a:ext cx="4114800" cy="1657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70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found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diagonal entries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</m:oMath>
                </a14:m>
                <a:r>
                  <a:rPr lang="en-US" dirty="0" smtClean="0"/>
                  <a:t> have the property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=1,2,…,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are the eigenvalues of the (semi-positive) symmetric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has columns that are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? (HW: Verify the following)</a:t>
                </a:r>
              </a:p>
              <a:p>
                <a:r>
                  <a:rPr lang="en-US" dirty="0"/>
                  <a:t>The diagonal entries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Σ</m:t>
                    </m:r>
                  </m:oMath>
                </a14:m>
                <a:r>
                  <a:rPr lang="en-US" dirty="0"/>
                  <a:t> have the property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, are the eigenvalues of the (semi-positive) symmetric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columns that are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695" r="-1481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4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How many eigenvalues (counting the multiplicity)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have?</a:t>
                </a:r>
              </a:p>
              <a:p>
                <a:r>
                  <a:rPr lang="en-US" b="0" dirty="0" smtClean="0"/>
                  <a:t>Answer: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How many eigenvalues (counting the multiplicity)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have?</a:t>
                </a:r>
              </a:p>
              <a:p>
                <a:r>
                  <a:rPr lang="en-US" dirty="0"/>
                  <a:t>Answer: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True or false: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are eigenvalues of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, they must have the same eigenvalues.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has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what is the rank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𝐷</m:t>
                    </m:r>
                    <m:r>
                      <a:rPr lang="en-US" b="0" i="0" dirty="0" smtClean="0"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(ii) how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nonzero?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SVD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Consider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has only nonnegative eigenvalues (semi-positivity)</a:t>
                </a:r>
              </a:p>
              <a:p>
                <a:r>
                  <a:rPr lang="en-US" dirty="0" smtClean="0"/>
                  <a:t>Denote the eigenvalues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=1,2,…,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orthogonal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eigenvacotrs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such that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=1,2,…,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,…,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] and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rad>
                    <m:r>
                      <a:rPr lang="en-US" b="0" i="1" smtClean="0">
                        <a:latin typeface="Cambria Math"/>
                      </a:rPr>
                      <m:t>≥0, 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=1,2,…,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𝑑𝑖𝑎𝑔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pad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with</m:t>
                    </m:r>
                    <m:r>
                      <a:rPr lang="en-US" b="0" i="0" smtClean="0">
                        <a:latin typeface="Cambria Math"/>
                      </a:rPr>
                      <m:t> 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if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needed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5181600"/>
              </a:xfrm>
              <a:blipFill rotWithShape="1">
                <a:blip r:embed="rId2"/>
                <a:stretch>
                  <a:fillRect l="-1461" t="-2353" b="-3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7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1168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GAUSS Seminar: SVD, PCA, …</vt:lpstr>
      <vt:lpstr>Recall: Represent Matrix Using Its Column Basis</vt:lpstr>
      <vt:lpstr>Recall: Dimension Reduction</vt:lpstr>
      <vt:lpstr>How to find  (tall matrix) U and (wide matrix) V ?</vt:lpstr>
      <vt:lpstr>How to find  (tall matrix) U and (wide matrix) V ? (II)</vt:lpstr>
      <vt:lpstr>Deriving SVD</vt:lpstr>
      <vt:lpstr>We found Σ and Q!</vt:lpstr>
      <vt:lpstr>Quiz</vt:lpstr>
      <vt:lpstr>Proof of SVD</vt:lpstr>
      <vt:lpstr>Will These Choices for Σ and Q work?</vt:lpstr>
      <vt:lpstr>Almost Done</vt:lpstr>
      <vt:lpstr>Use of SVD for PCA Algorithm</vt:lpstr>
      <vt:lpstr>Assignments</vt:lpstr>
    </vt:vector>
  </TitlesOfParts>
  <Company>University of Central Florida - College of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GAUSS Seminar: SVD, PCA, …</dc:title>
  <dc:creator>Xin Li</dc:creator>
  <cp:lastModifiedBy>Xin Li</cp:lastModifiedBy>
  <cp:revision>2</cp:revision>
  <dcterms:created xsi:type="dcterms:W3CDTF">2012-03-23T23:22:42Z</dcterms:created>
  <dcterms:modified xsi:type="dcterms:W3CDTF">2012-03-23T23:26:59Z</dcterms:modified>
</cp:coreProperties>
</file>